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media1.mp4" ContentType="video/unknown"/>
  <Override PartName="/ppt/media/media2.mp4" ContentType="video/unknown"/>
  <Override PartName="/ppt/media/media3.mp4" ContentType="video/unknown"/>
  <Override PartName="/ppt/media/media4.mp4" ContentType="video/unknown"/>
  <Override PartName="/ppt/notesSlides/notesSlide7.xml" ContentType="application/vnd.openxmlformats-officedocument.presentationml.notesSlide+xml"/>
  <Override PartName="/ppt/media/media5.mp4" ContentType="video/unknown"/>
  <Override PartName="/ppt/media/media6.mp4" ContentType="video/unknown"/>
  <Override PartName="/ppt/media/media7.mp4" ContentType="video/unknown"/>
  <Override PartName="/ppt/media/media8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Shape 12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 to the “Baker” perspective, trying to nail down the “madness” and get clear on what merit is.</a:t>
            </a:r>
          </a:p>
          <a:p>
            <a:pPr marL="271638" indent="-271638">
              <a:buSzPct val="75000"/>
              <a:buChar char="*"/>
            </a:pPr>
            <a:r>
              <a:t>Start from the basics - what are we trying to get</a:t>
            </a:r>
          </a:p>
          <a:p>
            <a:pPr marL="271638" indent="-271638">
              <a:buSzPct val="75000"/>
              <a:buChar char="*"/>
            </a:pPr>
            <a:r>
              <a:t>Setting aside development of tacit techniques and skilled individuals, as well as less straight forward effects like authority waterfalls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Then ask: what are the real world causal pathways to get from the intervention to the aim?</a:t>
            </a:r>
          </a:p>
          <a:p>
            <a:pPr marL="271638" indent="-271638">
              <a:buSzPct val="75000"/>
              <a:buChar char="*"/>
            </a:pPr>
            <a:r>
              <a:t>Messy world from research to innovation and well-being</a:t>
            </a:r>
          </a:p>
          <a:p>
            <a:pPr marL="271638" indent="-271638">
              <a:buSzPct val="75000"/>
              <a:buChar char="*"/>
            </a:pPr>
            <a:r>
              <a:t>Importance of public repositories (Kitcher 2011)</a:t>
            </a:r>
          </a:p>
          <a:p>
            <a:pPr marL="271638" indent="-271638">
              <a:buSzPct val="75000"/>
              <a:buChar char="*"/>
            </a:pPr>
            <a:r>
              <a:t>Want to get the right information in the right time in the right repositories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3" name="Shape 13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Formalise to a concept of “epistemic fitness”</a:t>
            </a:r>
          </a:p>
          <a:p>
            <a:pPr/>
            <a:r>
              <a:t>* Yes, it raises more questions than it solves, but it’s a place to start, and we can help ourselves to rich theory (evolutionary and otherwise)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8" name="Shape 1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Looked at some history (nothing new) and drew up a list, let’s go over it quickly (and of course there is more to be done here)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5" name="Shape 1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Start from an existing model</a:t>
            </a:r>
          </a:p>
          <a:p>
            <a:pPr marL="271638" indent="-271638">
              <a:buSzPct val="75000"/>
              <a:buChar char="*"/>
            </a:pPr>
            <a:r>
              <a:t>Static epistemic landscape</a:t>
            </a:r>
          </a:p>
          <a:p>
            <a:pPr marL="271638" indent="-271638">
              <a:buSzPct val="75000"/>
              <a:buChar char="*"/>
            </a:pPr>
            <a:r>
              <a:t>Agents persist on the landscape, varying individual exploration algorithms (hill climbers, followers and mavericks)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Shape 1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 selection mechanisms - this is pretty much only for funding questions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 dynamic factors - can be used for more than just funding questions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5.mp4"/><Relationship Id="rId3" Type="http://schemas.microsoft.com/office/2007/relationships/media" Target="../media/media5.mp4"/><Relationship Id="rId4" Type="http://schemas.openxmlformats.org/officeDocument/2006/relationships/image" Target="../media/image10.png"/><Relationship Id="rId5" Type="http://schemas.openxmlformats.org/officeDocument/2006/relationships/video" Target="../media/media6.mp4"/><Relationship Id="rId6" Type="http://schemas.microsoft.com/office/2007/relationships/media" Target="../media/media6.mp4"/><Relationship Id="rId7" Type="http://schemas.openxmlformats.org/officeDocument/2006/relationships/image" Target="../media/image11.png"/><Relationship Id="rId8" Type="http://schemas.openxmlformats.org/officeDocument/2006/relationships/video" Target="../media/media7.mp4"/><Relationship Id="rId9" Type="http://schemas.microsoft.com/office/2007/relationships/media" Target="../media/media7.mp4"/><Relationship Id="rId10" Type="http://schemas.openxmlformats.org/officeDocument/2006/relationships/image" Target="../media/image12.png"/><Relationship Id="rId11" Type="http://schemas.openxmlformats.org/officeDocument/2006/relationships/video" Target="../media/media8.mp4"/><Relationship Id="rId12" Type="http://schemas.microsoft.com/office/2007/relationships/media" Target="../media/media8.mp4"/><Relationship Id="rId13" Type="http://schemas.openxmlformats.org/officeDocument/2006/relationships/image" Target="../media/image1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sa478@cam.ac.uk" TargetMode="External"/><Relationship Id="rId3" Type="http://schemas.openxmlformats.org/officeDocument/2006/relationships/hyperlink" Target="https://github.com/shaharavin/FundingSimulator.git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t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Relationship Id="rId5" Type="http://schemas.openxmlformats.org/officeDocument/2006/relationships/video" Target="../media/media2.mp4"/><Relationship Id="rId6" Type="http://schemas.microsoft.com/office/2007/relationships/media" Target="../media/media2.mp4"/><Relationship Id="rId7" Type="http://schemas.openxmlformats.org/officeDocument/2006/relationships/image" Target="../media/image6.png"/><Relationship Id="rId8" Type="http://schemas.openxmlformats.org/officeDocument/2006/relationships/video" Target="../media/media3.mp4"/><Relationship Id="rId9" Type="http://schemas.microsoft.com/office/2007/relationships/media" Target="../media/media3.mp4"/><Relationship Id="rId10" Type="http://schemas.openxmlformats.org/officeDocument/2006/relationships/image" Target="../media/image7.png"/><Relationship Id="rId11" Type="http://schemas.openxmlformats.org/officeDocument/2006/relationships/video" Target="../media/media4.mp4"/><Relationship Id="rId12" Type="http://schemas.microsoft.com/office/2007/relationships/media" Target="../media/media4.mp4"/><Relationship Id="rId13" Type="http://schemas.openxmlformats.org/officeDocument/2006/relationships/image" Target="../media/image8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xfrm>
            <a:off x="1270000" y="1921274"/>
            <a:ext cx="10464801" cy="3302001"/>
          </a:xfrm>
          <a:prstGeom prst="rect">
            <a:avLst/>
          </a:prstGeom>
        </p:spPr>
        <p:txBody>
          <a:bodyPr/>
          <a:lstStyle/>
          <a:p>
            <a:pPr defTabSz="473201">
              <a:defRPr sz="6480"/>
            </a:pPr>
            <a:r>
              <a:t>Centralised Funding</a:t>
            </a:r>
          </a:p>
          <a:p>
            <a:pPr defTabSz="473201">
              <a:defRPr sz="6480"/>
            </a:pPr>
            <a:r>
              <a:t>and the</a:t>
            </a:r>
          </a:p>
          <a:p>
            <a:pPr defTabSz="473201">
              <a:defRPr sz="6480"/>
            </a:pPr>
            <a:r>
              <a:t>Division of Cognitive Labour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xfrm>
            <a:off x="1270000" y="6164813"/>
            <a:ext cx="10464800" cy="1130301"/>
          </a:xfrm>
          <a:prstGeom prst="rect">
            <a:avLst/>
          </a:prstGeom>
        </p:spPr>
        <p:txBody>
          <a:bodyPr/>
          <a:lstStyle/>
          <a:p>
            <a:pPr defTabSz="414781">
              <a:defRPr sz="2272"/>
            </a:pPr>
            <a:r>
              <a:t>Shahar Avin</a:t>
            </a:r>
          </a:p>
          <a:p>
            <a:pPr defTabSz="414781">
              <a:defRPr sz="2272"/>
            </a:pPr>
            <a:r>
              <a:t>Centre for the Study of Existential Risk</a:t>
            </a:r>
          </a:p>
          <a:p>
            <a:pPr defTabSz="414781">
              <a:defRPr sz="2272"/>
            </a:pPr>
            <a:r>
              <a:t>University of Cambridge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xfrm>
            <a:off x="952500" y="2006896"/>
            <a:ext cx="11099800" cy="2159001"/>
          </a:xfrm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/>
            <a:r>
              <a:t>Adding more trigger events</a:t>
            </a:r>
          </a:p>
        </p:txBody>
      </p:sp>
      <p:sp>
        <p:nvSpPr>
          <p:cNvPr id="160" name="Shape 1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 longer surprising</a:t>
            </a:r>
          </a:p>
          <a:p>
            <a:pPr/>
            <a:r>
              <a:t>New avenues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est_visible_small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27150" y="971550"/>
            <a:ext cx="5076135" cy="3807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lotto_small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6411015" y="971550"/>
            <a:ext cx="5076135" cy="3807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est_visible_large.mp4"/>
          <p:cNvPicPr>
            <a:picLocks noChangeAspect="0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>
            <a:extLst/>
          </a:blip>
          <a:stretch>
            <a:fillRect/>
          </a:stretch>
        </p:blipFill>
        <p:spPr>
          <a:xfrm>
            <a:off x="1327150" y="4784449"/>
            <a:ext cx="5076135" cy="3807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lotto_large.mp4"/>
          <p:cNvPicPr>
            <a:picLocks noChangeAspect="0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3">
            <a:extLst/>
          </a:blip>
          <a:stretch>
            <a:fillRect/>
          </a:stretch>
        </p:blipFill>
        <p:spPr>
          <a:xfrm>
            <a:off x="6411015" y="4784449"/>
            <a:ext cx="5076135" cy="3807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000" fill="hold"/>
                                        <p:tgtEl>
                                          <p:spTgt spid="1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000000"/>
                            </p:stCondLst>
                            <p:childTnLst>
                              <p:par>
                                <p:cTn id="8" presetClass="mediacall" nodeType="after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2000000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4000000"/>
                            </p:stCondLst>
                            <p:childTnLst>
                              <p:par>
                                <p:cTn id="11" presetClass="mediacall" nodeType="afterEffect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000000" fill="hold"/>
                                        <p:tgtEl>
                                          <p:spTgt spid="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6000000"/>
                            </p:stCondLst>
                            <p:childTnLst>
                              <p:par>
                                <p:cTn id="14" presetClass="mediacall" nodeType="afterEffect" presetSubtype="0" presetID="1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2000000" fill="hold"/>
                                        <p:tgtEl>
                                          <p:spTgt spid="1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6" fill="hold" display="0">
                  <p:stCondLst>
                    <p:cond delay="indefinite"/>
                  </p:stCondLst>
                </p:cTn>
                <p:tgtEl>
                  <p:spTgt spid="164"/>
                </p:tgtEl>
              </p:cMediaNode>
            </p:video>
            <p:video fullScrn="0">
              <p:cMediaNode mute="0" showWhenStopped="1" numSld="1" vol="100000">
                <p:cTn id="17" fill="hold" display="0">
                  <p:stCondLst>
                    <p:cond delay="indefinite"/>
                  </p:stCondLst>
                </p:cTn>
                <p:tgtEl>
                  <p:spTgt spid="165"/>
                </p:tgtEl>
              </p:cMediaNode>
            </p:video>
            <p:video fullScrn="0">
              <p:cMediaNode mute="0" showWhenStopped="1" numSld="1" vol="100000">
                <p:cTn id="18" fill="hold" display="0">
                  <p:stCondLst>
                    <p:cond delay="indefinite"/>
                  </p:stCondLst>
                </p:cTn>
                <p:tgtEl>
                  <p:spTgt spid="167"/>
                </p:tgtEl>
              </p:cMediaNode>
            </p:video>
            <p:video fullScrn="0">
              <p:cMediaNode mute="0" showWhenStopped="1" numSld="1" vol="100000">
                <p:cTn id="19" fill="hold" display="0">
                  <p:stCondLst>
                    <p:cond delay="indefinite"/>
                  </p:stCondLst>
                </p:cTn>
                <p:tgtEl>
                  <p:spTgt spid="16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compare_sizes_coff07_agents1in2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9700" y="984250"/>
            <a:ext cx="10160000" cy="76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project is for sale</a:t>
            </a:r>
          </a:p>
        </p:txBody>
      </p:sp>
      <p:sp>
        <p:nvSpPr>
          <p:cNvPr id="172" name="Shape 1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2275" indent="-422275" defTabSz="554990">
              <a:spcBef>
                <a:spcPts val="3900"/>
              </a:spcBef>
              <a:defRPr sz="3420"/>
            </a:pPr>
            <a:r>
              <a:t>Code!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  <a:r>
              <a:t>Emotive topic 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  <a:r>
              <a:t>Policy relevance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  <a:r>
              <a:t>Interesting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</a:p>
          <a:p>
            <a:pPr marL="0" indent="0" defTabSz="554990">
              <a:spcBef>
                <a:spcPts val="3900"/>
              </a:spcBef>
              <a:buSzTx/>
              <a:buNone/>
              <a:defRPr sz="3420"/>
            </a:pPr>
            <a:r>
              <a:rPr u="sng">
                <a:hlinkClick r:id="rId2" invalidUrl="" action="" tgtFrame="" tooltip="" history="1" highlightClick="0" endSnd="0"/>
              </a:rPr>
              <a:t>sa478@cam.ac.uk</a:t>
            </a:r>
            <a:br/>
            <a:r>
              <a:rPr u="sng">
                <a:hlinkClick r:id="rId3" invalidUrl="" action="" tgtFrame="" tooltip="" history="1" highlightClick="0" endSnd="0"/>
              </a:rPr>
              <a:t>https://github.com/shaharavin/FundingSimulator.git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2993">
              <a:defRPr sz="4560"/>
            </a:lvl1pPr>
          </a:lstStyle>
          <a:p>
            <a:pPr/>
            <a:r>
              <a:t>The main aim of public science funding bodies is the increase of well-being via the scientific generation of new, reliable, communicable information.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asted-image.png"/>
          <p:cNvPicPr>
            <a:picLocks noChangeAspect="1"/>
          </p:cNvPicPr>
          <p:nvPr>
            <p:ph type="pic" idx="15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952499" y="2408829"/>
            <a:ext cx="5334001" cy="4935942"/>
          </a:xfrm>
          <a:prstGeom prst="rect">
            <a:avLst/>
          </a:prstGeom>
        </p:spPr>
      </p:pic>
      <p:pic>
        <p:nvPicPr>
          <p:cNvPr id="127" name="pasted-image.tiff"/>
          <p:cNvPicPr>
            <a:picLocks noChangeAspect="1"/>
          </p:cNvPicPr>
          <p:nvPr/>
        </p:nvPicPr>
        <p:blipFill>
          <a:blip r:embed="rId4">
            <a:extLst/>
          </a:blip>
          <a:srcRect l="0" t="0" r="0" b="0"/>
          <a:stretch>
            <a:fillRect/>
          </a:stretch>
        </p:blipFill>
        <p:spPr>
          <a:xfrm>
            <a:off x="6915150" y="2720952"/>
            <a:ext cx="5219700" cy="42862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51206">
              <a:defRPr sz="3440"/>
            </a:pPr>
            <a:r>
              <a:t>The “epistemic fitness” of a corpus of information is the measure of fit between the causal consequences of the information existing in that corpus and the societally adopted notion of well-being.</a:t>
            </a:r>
          </a:p>
          <a:p>
            <a:pPr defTabSz="251206">
              <a:defRPr sz="3440"/>
            </a:pPr>
          </a:p>
          <a:p>
            <a:pPr defTabSz="251206">
              <a:defRPr i="1" sz="3440"/>
            </a:pPr>
            <a:r>
              <a:t>f </a:t>
            </a:r>
            <a:r>
              <a:rPr i="0"/>
              <a:t>=</a:t>
            </a:r>
            <a:r>
              <a:t> F</a:t>
            </a:r>
            <a:r>
              <a:rPr i="0"/>
              <a:t>(</a:t>
            </a:r>
            <a:r>
              <a:t>I</a:t>
            </a:r>
            <a:r>
              <a:rPr i="0"/>
              <a:t>,</a:t>
            </a:r>
            <a:r>
              <a:t>W</a:t>
            </a:r>
            <a:r>
              <a:rPr i="0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 How epistemic fitness can change over time</a:t>
            </a:r>
          </a:p>
        </p:txBody>
      </p:sp>
      <p:sp>
        <p:nvSpPr>
          <p:cNvPr id="136" name="Shape 1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numCol="2" spcCol="554990" anchor="t"/>
          <a:lstStyle/>
          <a:p>
            <a:pPr marL="391159" indent="-391159" defTabSz="514095">
              <a:spcBef>
                <a:spcPts val="3600"/>
              </a:spcBef>
              <a:defRPr sz="3168"/>
            </a:pPr>
            <a:r>
              <a:t>Duplication and redundancy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Convergence: novelty versus support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New avenues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Inertia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Revealed risk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Reduction and emergence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Practices and technology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Environmental effects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Communication technology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Hype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Isolation and boundaries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39522">
              <a:defRPr sz="3280"/>
            </a:pPr>
            <a:r>
              <a:t>Michael Weisberg and Ryan Muldoon.</a:t>
            </a:r>
          </a:p>
          <a:p>
            <a:pPr defTabSz="239522">
              <a:defRPr sz="3280"/>
            </a:pPr>
            <a:r>
              <a:t>Epistemic Landscapes and the Division of Cognitive Labor.</a:t>
            </a:r>
          </a:p>
          <a:p>
            <a:pPr defTabSz="239522">
              <a:defRPr sz="3280"/>
            </a:pPr>
            <a:r>
              <a:rPr i="1"/>
              <a:t>Philosophy of Science, </a:t>
            </a:r>
            <a:r>
              <a:t>Vol. 76, No. 2 (April 2009)</a:t>
            </a:r>
          </a:p>
        </p:txBody>
      </p:sp>
      <p:pic>
        <p:nvPicPr>
          <p:cNvPr id="141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6519" y="3299093"/>
            <a:ext cx="5599507" cy="31687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03557" y="3473533"/>
            <a:ext cx="5599508" cy="2806533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hape 143"/>
          <p:cNvSpPr/>
          <p:nvPr/>
        </p:nvSpPr>
        <p:spPr>
          <a:xfrm>
            <a:off x="2493898" y="6983231"/>
            <a:ext cx="8017003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spcBef>
                <a:spcPts val="4200"/>
              </a:spcBef>
            </a:pPr>
            <a:r>
              <a:t>Pöyhönen, Samuli. </a:t>
            </a:r>
            <a:br/>
            <a:r>
              <a:t>Value of cognitive diversity in science. </a:t>
            </a:r>
            <a:br/>
            <a:r>
              <a:rPr i="1"/>
              <a:t>Synthese </a:t>
            </a:r>
            <a:r>
              <a:t>(forthcoming)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Adding selection mechanisms</a:t>
            </a:r>
          </a:p>
        </p:txBody>
      </p:sp>
      <p:sp>
        <p:nvSpPr>
          <p:cNvPr id="148" name="Shape 14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Old boys</a:t>
            </a:r>
          </a:p>
          <a:p>
            <a:pPr/>
            <a:r>
              <a:t>Best (God’s eye)</a:t>
            </a:r>
          </a:p>
          <a:p>
            <a:pPr/>
            <a:r>
              <a:t>Best visible (peer review)</a:t>
            </a:r>
          </a:p>
          <a:p>
            <a:pPr/>
            <a:r>
              <a:t>Lottery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best_visible_small_deplete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27150" y="971550"/>
            <a:ext cx="5076135" cy="38071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lotto_small_deplete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6411015" y="971550"/>
            <a:ext cx="5076135" cy="3807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best_visible_large_deplete.mp4"/>
          <p:cNvPicPr>
            <a:picLocks noChangeAspect="0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>
            <a:extLst/>
          </a:blip>
          <a:stretch>
            <a:fillRect/>
          </a:stretch>
        </p:blipFill>
        <p:spPr>
          <a:xfrm>
            <a:off x="1327150" y="4784449"/>
            <a:ext cx="5076135" cy="3807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lotto_large_deplete.mp4"/>
          <p:cNvPicPr>
            <a:picLocks noChangeAspect="0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3">
            <a:extLst/>
          </a:blip>
          <a:stretch>
            <a:fillRect/>
          </a:stretch>
        </p:blipFill>
        <p:spPr>
          <a:xfrm>
            <a:off x="6411015" y="4784449"/>
            <a:ext cx="5076135" cy="3807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000" fill="hold"/>
                                        <p:tgtEl>
                                          <p:spTgt spid="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000000"/>
                            </p:stCondLst>
                            <p:childTnLst>
                              <p:par>
                                <p:cTn id="8" presetClass="mediacall" nodeType="after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2000000" fill="hold"/>
                                        <p:tgtEl>
                                          <p:spTgt spid="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4000000"/>
                            </p:stCondLst>
                            <p:childTnLst>
                              <p:par>
                                <p:cTn id="11" presetClass="mediacall" nodeType="afterEffect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000000" fill="hold"/>
                                        <p:tgtEl>
                                          <p:spTgt spid="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6000000"/>
                            </p:stCondLst>
                            <p:childTnLst>
                              <p:par>
                                <p:cTn id="14" presetClass="mediacall" nodeType="afterEffect" presetSubtype="0" presetID="1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2000000" fill="hold"/>
                                        <p:tgtEl>
                                          <p:spTgt spid="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6" fill="hold" display="0">
                  <p:stCondLst>
                    <p:cond delay="indefinite"/>
                  </p:stCondLst>
                </p:cTn>
                <p:tgtEl>
                  <p:spTgt spid="155"/>
                </p:tgtEl>
              </p:cMediaNode>
            </p:video>
            <p:video fullScrn="0">
              <p:cMediaNode mute="0" showWhenStopped="1" numSld="1" vol="100000">
                <p:cTn id="17" fill="hold" display="0">
                  <p:stCondLst>
                    <p:cond delay="indefinite"/>
                  </p:stCondLst>
                </p:cTn>
                <p:tgtEl>
                  <p:spTgt spid="153"/>
                </p:tgtEl>
              </p:cMediaNode>
            </p:video>
            <p:video fullScrn="0">
              <p:cMediaNode mute="0" showWhenStopped="1" numSld="1" vol="100000">
                <p:cTn id="18" fill="hold" display="0">
                  <p:stCondLst>
                    <p:cond delay="indefinite"/>
                  </p:stCondLst>
                </p:cTn>
                <p:tgtEl>
                  <p:spTgt spid="152"/>
                </p:tgtEl>
              </p:cMediaNode>
            </p:video>
            <p:video fullScrn="0">
              <p:cMediaNode mute="0" showWhenStopped="1" numSld="1" vol="100000">
                <p:cTn id="19" fill="hold" display="0">
                  <p:stCondLst>
                    <p:cond delay="indefinite"/>
                  </p:stCondLst>
                </p:cTn>
                <p:tgtEl>
                  <p:spTgt spid="15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compare_sizes_coff11_agents1in2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9700" y="984250"/>
            <a:ext cx="10160000" cy="76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